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40109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physics#pid=662dab852f2339065b1e8d4d#tid=663999cd748a190009dd90b9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557784" y="301752"/>
            <a:ext cx="1746504" cy="62179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45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2025</a:t>
            </a:r>
            <a:endParaRPr lang="en-US" sz="4450" dirty="0"/>
          </a:p>
        </p:txBody>
      </p:sp>
      <p:sp>
        <p:nvSpPr>
          <p:cNvPr id="4" name="MasterShapeName"/>
          <p:cNvSpPr/>
          <p:nvPr/>
        </p:nvSpPr>
        <p:spPr>
          <a:xfrm>
            <a:off x="557784" y="923544"/>
            <a:ext cx="5202936" cy="566928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31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人教版  必修第三册</a:t>
            </a:r>
            <a:endParaRPr lang="en-US" sz="31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?linknodeid=back_to_first_catalog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72800" y="6080760"/>
            <a:ext cx="914400" cy="62179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sp>
        <p:nvSpPr>
          <p:cNvPr id="3" name="MasterShapeName"/>
          <p:cNvSpPr/>
          <p:nvPr/>
        </p:nvSpPr>
        <p:spPr>
          <a:xfrm>
            <a:off x="630936" y="82296"/>
            <a:ext cx="2249424" cy="329184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1500" b="1" i="0" dirty="0">
                <a:solidFill>
                  <a:srgbClr val="FFFFFF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高 中 同 步 课 堂 学 案</a:t>
            </a:r>
            <a:endParaRPr lang="en-US" sz="153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ck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slide" Target="slide20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T_7_BD.17_1#8100bb115?pid=44607d8d6&amp;color=0,0,0&amp;vtp=1&amp;bt=1&amp;bbb=1"/>
          <p:cNvSpPr/>
          <p:nvPr/>
        </p:nvSpPr>
        <p:spPr>
          <a:xfrm>
            <a:off x="612648" y="466344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4900"/>
              </a:lnSpc>
              <a:tabLst>
                <a:tab pos="8936228" algn="l"/>
              </a:tabLst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能量在转化过程中变少的现象叫能量耗散。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3" name="QT_7_AN.18_1#8100bb115.bracket?pid=44607d8d6&amp;color=0,0,0&amp;vpa=11&amp;vtp=1"/>
          <p:cNvSpPr/>
          <p:nvPr/>
        </p:nvSpPr>
        <p:spPr>
          <a:xfrm>
            <a:off x="9597422" y="453009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4" name="QT_7_AS.19_1#8100bb115?pid=44607d8d6&amp;color=0,0,0&amp;vtp=1&amp;bbb=1&amp;hb=1"/>
          <p:cNvSpPr/>
          <p:nvPr/>
        </p:nvSpPr>
        <p:spPr>
          <a:xfrm>
            <a:off x="612648" y="1101153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</a:t>
            </a:r>
            <a:r>
              <a:rPr lang="en-US" altLang="zh-CN" sz="2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]</a:t>
            </a:r>
            <a:r>
              <a:rPr lang="en-US" altLang="zh-CN" sz="28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能量耗散是指流散到周围环境中的内能很难再收集起来重新利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用的现象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20_1#ae50387c1?pid=34d2a5853&amp;color=0,0,0&amp;vtp=1&amp;bt=1&amp;bbb=1"/>
          <p:cNvSpPr/>
          <p:nvPr/>
        </p:nvSpPr>
        <p:spPr>
          <a:xfrm>
            <a:off x="612648" y="468000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能量守恒的表达形式有哪几种？</a:t>
            </a:r>
            <a:endParaRPr lang="en-US" altLang="zh-CN" sz="28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QO_6_AN.21_1#ae50387c1?pid=34d2a5853&amp;color=0,0,0&amp;vtp=1&amp;bbb=1"/>
              <p:cNvSpPr/>
              <p:nvPr/>
            </p:nvSpPr>
            <p:spPr>
              <a:xfrm>
                <a:off x="612648" y="1038230"/>
                <a:ext cx="10963656" cy="1949958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 latinLnBrk="1">
                  <a:lnSpc>
                    <a:spcPts val="5300"/>
                  </a:lnSpc>
                </a:pPr>
                <a:r>
                  <a:rPr lang="en-US" altLang="zh-CN" sz="2800" b="1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[答案]</a:t>
                </a:r>
                <a:r>
                  <a:rPr lang="en-US" altLang="zh-CN" sz="2800" b="1" i="0" dirty="0">
                    <a:solidFill>
                      <a:srgbClr val="FF000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①从不同状态看：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初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末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3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从能的转化角度看：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增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  <a:p>
                <a:pPr latinLnBrk="1">
                  <a:lnSpc>
                    <a:spcPts val="5200"/>
                  </a:lnSpc>
                </a:pPr>
                <a:r>
                  <a:rPr lang="en-US" altLang="zh-CN" sz="2800" b="0" i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从能的转移角度看：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𝐴</m:t>
                        </m:r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增</m:t>
                        </m:r>
                      </m:sub>
                    </m:sSub>
                    <m: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=</m:t>
                    </m:r>
                    <m:r>
                      <m:rPr>
                        <m:sty m:val="p"/>
                      </m:rPr>
                      <a:rPr lang="en-US" altLang="zh-CN" sz="2800" b="0" i="0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微软雅黑" pitchFamily="34" charset="-122"/>
                        <a:cs typeface="Times New Roman" pitchFamily="34" charset="-120"/>
                      </a:rPr>
                      <m:t>Δ</m:t>
                    </m:r>
                    <m:sSub>
                      <m:sSubPr>
                        <m:ctrlPr>
                          <a:rPr lang="en-US" altLang="zh-CN" sz="2800" b="0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𝐸</m:t>
                        </m:r>
                      </m:e>
                      <m:sub>
                        <m:r>
                          <a:rPr lang="en-US" altLang="zh-CN" sz="2800" b="0" i="0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𝐵</m:t>
                        </m:r>
                        <m:r>
                          <a:rPr lang="en-US" altLang="zh-CN" sz="2800" baseline="-1000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减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r>
                  <a:rPr lang="en-US" altLang="zh-CN" sz="2800" b="0" i="0" dirty="0">
                    <a:solidFill>
                      <a:srgbClr val="FF000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2800" dirty="0"/>
              </a:p>
            </p:txBody>
          </p:sp>
        </mc:Choice>
        <mc:Fallback>
          <p:sp>
            <p:nvSpPr>
              <p:cNvPr id="3" name="QO_6_AN.21_1#ae50387c1?pid=34d2a5853&amp;color=0,0,0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2648" y="1038230"/>
                <a:ext cx="10963656" cy="1949958"/>
              </a:xfrm>
              <a:prstGeom prst="rect">
                <a:avLst/>
              </a:prstGeom>
              <a:blipFill>
                <a:blip r:embed="rId3"/>
                <a:stretch>
                  <a:fillRect l="-2002" b="-10000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QO_6_BD.22_1#df61ad884?pid=34d2a5853&amp;color=0,0,0&amp;vtp=1&amp;bbb=1"/>
          <p:cNvSpPr/>
          <p:nvPr/>
        </p:nvSpPr>
        <p:spPr>
          <a:xfrm>
            <a:off x="612648" y="2992887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能量耗散与能量守恒的说法矛盾吗？</a:t>
            </a:r>
            <a:endParaRPr lang="en-US" altLang="zh-CN" sz="2800" dirty="0"/>
          </a:p>
        </p:txBody>
      </p:sp>
      <p:sp>
        <p:nvSpPr>
          <p:cNvPr id="5" name="QO_6_AN.23_1#df61ad884?pid=34d2a5853&amp;color=0,0,0&amp;vtp=1&amp;bbb=1"/>
          <p:cNvSpPr/>
          <p:nvPr/>
        </p:nvSpPr>
        <p:spPr>
          <a:xfrm>
            <a:off x="612648" y="3638555"/>
            <a:ext cx="1125537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不矛盾，能量耗散的过程中，能量品质降低，但总的能量守恒。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4c09f475?pid=8d039c39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p:sp>
        <p:nvSpPr>
          <p:cNvPr id="3" name="QC_5_BD.24_1#4f4fa432f?sp=1&amp;pid=f4c09f475&amp;color=0,0,0&amp;vtp=1&amp;bbb=1&amp;hb=1"/>
          <p:cNvSpPr/>
          <p:nvPr/>
        </p:nvSpPr>
        <p:spPr>
          <a:xfrm>
            <a:off x="612648" y="1181724"/>
            <a:ext cx="10963656" cy="37921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28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某抽水蓄能电站结构如图所示。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抽水蓄能电站有两种工作模式，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一种为抽水蓄能模式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：居民用电低谷时（如深夜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），电站利用居民电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网的多余电能把水从下水库抽到上水库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；另一种为放水发电模式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：居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民用电高峰时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，将上水库中的水放到下水库进行发电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，将产生的电能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输送到居民电网供居民使用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一抽一放起到了均衡电网负荷的作用。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关于抽水蓄能电站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C_5_BD.26_1#4f4fa432f?htil=2&amp;pid=f4c09f475&amp;color=0,0,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4279" y="486288"/>
            <a:ext cx="4690872" cy="3511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C_5_BD.26_2#4f4fa432f.choices?htil=2&amp;pid=f4c09f475&amp;color=0,0,0&amp;vtp=1&amp;bt=1&amp;bbb=1&amp;hb=1"/>
          <p:cNvSpPr/>
          <p:nvPr/>
        </p:nvSpPr>
        <p:spPr>
          <a:xfrm>
            <a:off x="612648" y="468000"/>
            <a:ext cx="6144768" cy="38066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抽水蓄能的过程中，能量守恒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放水发电的过程中，机械能守恒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抽水蓄能电站建成之后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，可以使能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量增多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抽水蓄能电站建成之后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，就不会再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有能源危机问题了</a:t>
            </a:r>
            <a:endParaRPr lang="en-US" altLang="zh-CN" sz="2800" dirty="0"/>
          </a:p>
        </p:txBody>
      </p:sp>
      <p:sp>
        <p:nvSpPr>
          <p:cNvPr id="4" name="QC_5_AN.25_1#4f4fa432f.bracket?pid=f4c09f475&amp;color=0,0,0&amp;vpa=12&amp;vtp=1&amp;answeroption=A">
            <a:extLst>
              <a:ext uri="{FF2B5EF4-FFF2-40B4-BE49-F238E27FC236}">
                <a16:creationId xmlns:a16="http://schemas.microsoft.com/office/drawing/2014/main" id="{B5211356-56AC-9D13-D6AD-1FA9B58C766F}"/>
              </a:ext>
            </a:extLst>
          </p:cNvPr>
          <p:cNvSpPr txBox="1"/>
          <p:nvPr/>
        </p:nvSpPr>
        <p:spPr>
          <a:xfrm>
            <a:off x="485648" y="508640"/>
            <a:ext cx="564257" cy="677108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r>
              <a:rPr lang="zh-CN" altLang="en-US" sz="4400" b="1">
                <a:solidFill>
                  <a:srgbClr val="FF0000"/>
                </a:solidFill>
                <a:latin typeface="华文细黑" panose="02010600040101010101" pitchFamily="2" charset="-122"/>
              </a:rPr>
              <a:t>√</a:t>
            </a: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27_1#4f4fa432f?pid=f4c09f475&amp;color=0,0,0&amp;vtp=1&amp;bt=1&amp;bbb=1&amp;hb=1"/>
          <p:cNvSpPr/>
          <p:nvPr/>
        </p:nvSpPr>
        <p:spPr>
          <a:xfrm>
            <a:off x="612648" y="468000"/>
            <a:ext cx="10963656" cy="31586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抽水蓄能的过程中，总的能量是守恒的，A正确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；放水发电的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过程中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，有部分重力势能转化为内能，机械能不守恒，B错误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；抽水蓄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能并不能使能量增多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，总的能量保持不变，C错误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；抽水蓄能电站能够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合理调节用电高峰期和低谷期的用电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，但是能量总量并没有增加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，我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们仍然面临着能源危机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，需要节约能源，D错误。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28_1#ee737d535?pid=f4c09f475&amp;color=0,0,0&amp;vtp=1&amp;bt=1&amp;bbb=1&amp;hb=1"/>
          <p:cNvSpPr/>
          <p:nvPr/>
        </p:nvSpPr>
        <p:spPr>
          <a:xfrm>
            <a:off x="612648" y="468000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</a:t>
            </a:r>
            <a:r>
              <a:rPr lang="en-US" altLang="zh-CN" sz="2800" b="1" i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800" b="1" i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多选题电冰箱能够不断地把热量从温度较低的冰箱内部传给温度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较高的外界空气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3" name="QC_5_AN.29_1#ee737d535.bracket?pid=f4c09f475&amp;color=0,0,0&amp;vpa=13&amp;vtp=1&amp;bbb=1"/>
          <p:cNvSpPr/>
          <p:nvPr/>
        </p:nvSpPr>
        <p:spPr>
          <a:xfrm>
            <a:off x="6642767" y="1102365"/>
            <a:ext cx="75247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BD</a:t>
            </a:r>
            <a:endParaRPr lang="en-US" altLang="zh-CN" sz="2800" dirty="0"/>
          </a:p>
        </p:txBody>
      </p:sp>
      <p:sp>
        <p:nvSpPr>
          <p:cNvPr id="4" name="QC_5_BD.30_1#ee737d535.choices?pid=f4c09f475&amp;color=0,0,0&amp;vtp=1&amp;bbb=1"/>
          <p:cNvSpPr/>
          <p:nvPr/>
        </p:nvSpPr>
        <p:spPr>
          <a:xfrm>
            <a:off x="612648" y="1744413"/>
            <a:ext cx="10963656" cy="24967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热量能自发地从低温物体传到高温物体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在一定条件下，热量可以从低温物体传到高温物体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热量的传递过程不具有方向性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在自发的条件下热量的传递过程具有方向性</a:t>
            </a:r>
            <a:endParaRPr lang="en-US" altLang="zh-CN" sz="2800" dirty="0"/>
          </a:p>
        </p:txBody>
      </p:sp>
      <p:sp>
        <p:nvSpPr>
          <p:cNvPr id="5" name="QC_5_AS.31_1#ee737d535?pid=f4c09f475&amp;color=0,0,0&amp;vtp=1&amp;bbb=1&amp;hb=1"/>
          <p:cNvSpPr/>
          <p:nvPr/>
        </p:nvSpPr>
        <p:spPr>
          <a:xfrm>
            <a:off x="612648" y="4309813"/>
            <a:ext cx="10963656" cy="18632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自然界一切自发过程都有方向性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，热量总是由高温物体自发地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传向低温物体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；热量可以从低温物体传向高温物体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，电冰箱就是借助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外界做功把热量从低温物体传向高温物体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，故选B、D。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2fcc5799f?sp=1&amp;pid=f4c09f475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sp>
        <p:nvSpPr>
          <p:cNvPr id="3" name="QC_6_BD.32_1#67f14b0d7?pid=2fcc5799f&amp;color=0,0,0&amp;vtp=1&amp;bbb=1&amp;hb=1"/>
          <p:cNvSpPr/>
          <p:nvPr/>
        </p:nvSpPr>
        <p:spPr>
          <a:xfrm>
            <a:off x="612648" y="1135253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（2023浙江嘉兴月考</a:t>
            </a:r>
            <a:r>
              <a:rPr lang="en-US" altLang="zh-CN" sz="2800" b="0" i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下列关于能量守恒定律的认识不正确的是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4" name="QC_6_AN.33_1#67f14b0d7.bracket?pid=2fcc5799f&amp;color=0,0,0&amp;vpa=14&amp;vtp=1"/>
          <p:cNvSpPr/>
          <p:nvPr/>
        </p:nvSpPr>
        <p:spPr>
          <a:xfrm>
            <a:off x="889666" y="1769618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5" name="QC_6_BD.34_1#67f14b0d7.choices?pid=2fcc5799f&amp;color=0,0,0&amp;vtp=1&amp;bbb=1&amp;hb=1"/>
          <p:cNvSpPr/>
          <p:nvPr/>
        </p:nvSpPr>
        <p:spPr>
          <a:xfrm>
            <a:off x="612648" y="2420048"/>
            <a:ext cx="10963656" cy="31444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某种形式的能减少，一定存在其他形式的能增加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某个物体的能减少，必然有其他物体的能增加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不需要任何外界的动力而持续对外做功的机器——永动机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，不可能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制成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石子从空中落下，最后停止在地面上，说明能量消失了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5_1#67f14b0d7?pid=2fcc5799f&amp;color=0,0,0&amp;vtp=1&amp;bt=1&amp;bbb=1&amp;hb=1"/>
          <p:cNvSpPr/>
          <p:nvPr/>
        </p:nvSpPr>
        <p:spPr>
          <a:xfrm>
            <a:off x="612648" y="468000"/>
            <a:ext cx="10963656" cy="31586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根据能量守恒定律可知,某种形式的能减少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,其他形式的能一定增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加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;某个物体的能量减少,必然有其他物体的能量增加,A、B正确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;不需要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任何外界的动力而持续对外做功的机器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——永动机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,违反了能量守恒定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律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,不可能制成,C正确;石子在碰撞过程中机械能转化为了内能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,能量并没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有消失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,D错误。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6_1#28bc3de6b?pid=2fcc5799f&amp;color=0,0,0&amp;vtp=1&amp;bt=1&amp;bbb=1&amp;hb=1"/>
          <p:cNvSpPr/>
          <p:nvPr/>
        </p:nvSpPr>
        <p:spPr>
          <a:xfrm>
            <a:off x="612648" y="468000"/>
            <a:ext cx="10963656" cy="18490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（2023广东佛山月考）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在能源消耗的过程中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，我们无法把一些能源消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耗产生的内能收集起来重新利用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，这种现象叫作能量耗散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。对于能量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耗散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理解正确的是(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3" name="QC_6_AN.37_1#28bc3de6b.bracket?pid=2fcc5799f&amp;color=0,0,0&amp;vpa=15&amp;vtp=1"/>
          <p:cNvSpPr/>
          <p:nvPr/>
        </p:nvSpPr>
        <p:spPr>
          <a:xfrm>
            <a:off x="4090066" y="1750065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sz="2800" dirty="0"/>
          </a:p>
        </p:txBody>
      </p:sp>
      <p:sp>
        <p:nvSpPr>
          <p:cNvPr id="4" name="QC_6_BD.38_1#28bc3de6b.choices?pid=2fcc5799f&amp;color=0,0,0&amp;vtp=1&amp;bbb=1"/>
          <p:cNvSpPr/>
          <p:nvPr/>
        </p:nvSpPr>
        <p:spPr>
          <a:xfrm>
            <a:off x="612648" y="2397828"/>
            <a:ext cx="10963656" cy="24967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能量耗散说明能量在不断减少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能量耗散不遵循能量守恒定律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能量耗散说明能量不能凭空产生，但能量却可以凭空消失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能量耗散从能量的角度反映出自然界中的宏观过程具有方向性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39_1#28bc3de6b?pid=2fcc5799f&amp;color=0,0,0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能量耗散是能量变成了无法收集利用的内能，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能量不会减少，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A错误；能量耗散遵循能量守恒定律，故B错误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；能量既不能凭空产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生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，也不能凭空消失，故C错误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；能量耗散反映出自然界中的宏观过程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具有方向性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，故D正确。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#efdab8345.fixed?pid=e0f3523f2&amp;color=0,173,163&amp;vtp=1&amp;bbb=1"/>
          <p:cNvSpPr/>
          <p:nvPr/>
        </p:nvSpPr>
        <p:spPr>
          <a:xfrm>
            <a:off x="877824" y="2660904"/>
            <a:ext cx="10552176" cy="722376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第十二章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电能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能量守恒定律</a:t>
            </a:r>
            <a:endParaRPr lang="en-US" altLang="zh-CN" sz="4000" dirty="0"/>
          </a:p>
        </p:txBody>
      </p:sp>
      <p:sp>
        <p:nvSpPr>
          <p:cNvPr id="3" name="C_2#efdab8345"/>
          <p:cNvSpPr/>
          <p:nvPr/>
        </p:nvSpPr>
        <p:spPr>
          <a:xfrm>
            <a:off x="877824" y="3419856"/>
            <a:ext cx="8997696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4" name="C_2#efdab8345.fixed?pid=e0f3523f2&amp;color=0,173,163&amp;vtp=1&amp;bbb=1"/>
          <p:cNvSpPr/>
          <p:nvPr/>
        </p:nvSpPr>
        <p:spPr>
          <a:xfrm>
            <a:off x="877824" y="3493008"/>
            <a:ext cx="10552176" cy="612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 latinLnBrk="1">
              <a:lnSpc>
                <a:spcPts val="4200"/>
              </a:lnSpc>
            </a:pP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第4节</a:t>
            </a:r>
            <a:r>
              <a:rPr lang="en-US" altLang="zh-CN" sz="34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4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能源与可持续发展</a:t>
            </a:r>
            <a:endParaRPr lang="en-US" altLang="zh-CN" sz="3380" dirty="0"/>
          </a:p>
        </p:txBody>
      </p:sp>
    </p:spTree>
  </p:cSld>
  <p:clrMapOvr>
    <a:masterClrMapping/>
  </p:clrMapOvr>
  <p:transition>
    <p:split dir="in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1d93fdab9.fixed?pid=efdab8345&amp;color=0,173,163&amp;vtp=1&amp;bbb=1&amp;hb=1"/>
          <p:cNvSpPr/>
          <p:nvPr/>
        </p:nvSpPr>
        <p:spPr>
          <a:xfrm>
            <a:off x="1417320" y="2225040"/>
            <a:ext cx="9363456" cy="1158240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4600"/>
              </a:lnSpc>
            </a:pPr>
            <a:r>
              <a:rPr lang="en-US" altLang="zh-CN" sz="38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38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800" b="1" i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能源的分类与应用</a:t>
            </a:r>
            <a:r>
              <a:rPr lang="en-US" altLang="zh-CN" sz="3800" b="1" i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800" b="1" i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能源与社会</a:t>
            </a:r>
          </a:p>
          <a:p>
            <a:pPr algn="ctr" latinLnBrk="1">
              <a:lnSpc>
                <a:spcPts val="4600"/>
              </a:lnSpc>
            </a:pPr>
            <a:r>
              <a:rPr lang="en-US" altLang="zh-CN" sz="3800" b="1" i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发展</a:t>
            </a:r>
            <a:endParaRPr lang="en-US" altLang="zh-CN" sz="3800" dirty="0"/>
          </a:p>
        </p:txBody>
      </p:sp>
      <p:sp>
        <p:nvSpPr>
          <p:cNvPr id="3" name="C_3#1d93fdab9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4_BD.40_1#07d86f01a?pid=1d93fdab9&amp;color=0,0,0&amp;vtp=1&amp;bt=1&amp;bbb=1&amp;hb=1"/>
          <p:cNvSpPr/>
          <p:nvPr/>
        </p:nvSpPr>
        <p:spPr>
          <a:xfrm>
            <a:off x="612648" y="468000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为了解决能源问题，人们正积极开发新能源，以替代传统能源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。传统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能源的使用会对环境带来哪些破坏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？目前开发的新能源都有哪些？</a:t>
            </a:r>
            <a:endParaRPr lang="en-US" altLang="zh-CN" sz="2800" dirty="0"/>
          </a:p>
        </p:txBody>
      </p:sp>
      <p:sp>
        <p:nvSpPr>
          <p:cNvPr id="3" name="QO_4_AN.41_1#07d86f01a?pid=1d93fdab9&amp;color=0,0,0&amp;vtp=1&amp;bbb=1&amp;hb=1"/>
          <p:cNvSpPr/>
          <p:nvPr/>
        </p:nvSpPr>
        <p:spPr>
          <a:xfrm>
            <a:off x="612648" y="1757875"/>
            <a:ext cx="10963656" cy="18635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传统能源的资源有限，而且会带来如大气污染、温室效应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、酸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雨等环境问题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，所以我们要开发新能源。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目前开发的新能源有太阳能、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风能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、水能、地热能、核能等。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be0b6ed3?pid=1d93fdab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C_5_BD#d81ccfe2a?sp=1&amp;pid=7be0b6ed3&amp;color=0,0,0&amp;vtp=1&amp;bbb=1"/>
          <p:cNvSpPr/>
          <p:nvPr/>
        </p:nvSpPr>
        <p:spPr>
          <a:xfrm>
            <a:off x="612648" y="118469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一、能源的分类与应用</a:t>
            </a:r>
            <a:endParaRPr lang="en-US" altLang="zh-CN" sz="3000" dirty="0"/>
          </a:p>
        </p:txBody>
      </p:sp>
      <p:sp>
        <p:nvSpPr>
          <p:cNvPr id="4" name="P_6_BD#b89dd5215?sp=1&amp;pid=d81ccfe2a&amp;color=0,0,0&amp;vtp=1&amp;bbb=1"/>
          <p:cNvSpPr/>
          <p:nvPr/>
        </p:nvSpPr>
        <p:spPr>
          <a:xfrm>
            <a:off x="612648" y="1856613"/>
            <a:ext cx="10963656" cy="38063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.能源的分类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28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1）不可再生能源:煤炭、石油和天然气是目前人类生产、生活中使用的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主要能源，这类能源又叫作</a:t>
            </a:r>
            <a:r>
              <a:rPr kumimoji="0" lang="en-US" altLang="zh-CN" sz="28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kumimoji="0" lang="en-US" altLang="zh-CN" sz="2800" b="0" i="0" u="none" strike="noStrike" kern="1200" cap="none" spc="-10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，此类能源无法在短时间内再生。</a:t>
            </a:r>
            <a:endParaRPr kumimoji="0" lang="en-US" altLang="zh-CN" sz="2800" b="0" i="0" u="none" strike="noStrike" kern="1200" cap="none" spc="-10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（2）可再生能源:水能和风能等能源，归根结底来源于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，这些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能源在自然界可以再生，叫作可再生能源。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2.能源的应用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：太阳能发电、水力发电、风能发电、核能发电等。</a:t>
            </a:r>
            <a:endParaRPr lang="en-US" altLang="zh-CN" sz="2800" dirty="0"/>
          </a:p>
        </p:txBody>
      </p:sp>
      <p:sp>
        <p:nvSpPr>
          <p:cNvPr id="8" name="P_6_AN.42_1#b89dd5215.blank?pid=d81ccfe2a&amp;color=0,0,0&amp;vpa=16&amp;vtp=1&amp;bbb=1"/>
          <p:cNvSpPr/>
          <p:nvPr/>
        </p:nvSpPr>
        <p:spPr>
          <a:xfrm>
            <a:off x="4718716" y="3121533"/>
            <a:ext cx="1624013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spc="-10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化石能源</a:t>
            </a:r>
            <a:endParaRPr lang="en-US" altLang="zh-CN" sz="2800" spc="-100" dirty="0"/>
          </a:p>
        </p:txBody>
      </p:sp>
      <p:sp>
        <p:nvSpPr>
          <p:cNvPr id="9" name="P_6_AN.43_1#b89dd5215.blank?pid=d81ccfe2a&amp;color=0,0,0&amp;vpa=17&amp;vtp=1&amp;bbb=1"/>
          <p:cNvSpPr/>
          <p:nvPr/>
        </p:nvSpPr>
        <p:spPr>
          <a:xfrm>
            <a:off x="9077992" y="3769233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太阳能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013229e37?pid=7be0b6ed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二、能源与社会发展</a:t>
            </a:r>
            <a:endParaRPr lang="en-US" altLang="zh-CN" sz="3000" dirty="0"/>
          </a:p>
        </p:txBody>
      </p:sp>
      <p:sp>
        <p:nvSpPr>
          <p:cNvPr id="3" name="P_6_BD#33fd76e01?sp=1&amp;pid=013229e37&amp;color=0,0,0&amp;vtp=1&amp;bbb=1"/>
          <p:cNvSpPr/>
          <p:nvPr/>
        </p:nvSpPr>
        <p:spPr>
          <a:xfrm>
            <a:off x="612648" y="1135253"/>
            <a:ext cx="10963656" cy="38066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1.能源利用的三个时期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：柴薪时期、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煤炭时期、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2.环境污染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：温室效应、形成“酸雨”、产生光化学烟雾等。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3.能源对社会发展的影响：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既满足当代人的需求，又不损害子孙后代的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需求。一方面要大力提倡节能，另一方面要发展可再生能源以及天然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气、清洁煤和核能等在生产及消费过程中对生态环境的污染程度低的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清洁能源，推动形成人与自然和谐发展的生态文明。</a:t>
            </a:r>
            <a:endParaRPr lang="en-US" altLang="zh-CN" sz="2800" dirty="0"/>
          </a:p>
        </p:txBody>
      </p:sp>
      <p:sp>
        <p:nvSpPr>
          <p:cNvPr id="6" name="P_6_AN.44_1#33fd76e01.blank?pid=013229e37&amp;color=0,0,0&amp;vpa=18&amp;vtp=1&amp;bbb=1"/>
          <p:cNvSpPr/>
          <p:nvPr/>
        </p:nvSpPr>
        <p:spPr>
          <a:xfrm>
            <a:off x="8001667" y="1104773"/>
            <a:ext cx="1687513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石油时期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bdb31bbd8?pid=7be0b6ed3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45_1#d52862885?pid=bdb31bbd8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46_1#9b0e3956d?pid=d52862885&amp;color=0,0,0&amp;vtp=1&amp;bbb=1&amp;hb=1"/>
          <p:cNvSpPr/>
          <p:nvPr/>
        </p:nvSpPr>
        <p:spPr>
          <a:xfrm>
            <a:off x="612648" y="1782318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大量消耗常规能源会使环境恶化，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故提倡开发利用新能源。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47_1#9b0e3956d.bracket?pid=d52862885&amp;color=0,0,0&amp;vpa=19&amp;vtp=1"/>
          <p:cNvSpPr/>
          <p:nvPr/>
        </p:nvSpPr>
        <p:spPr>
          <a:xfrm>
            <a:off x="1651667" y="2416683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6" name="QT_7_BD.48_1#7a657c8e8?pid=d52862885&amp;color=0,0,0&amp;vtp=1&amp;bbb=1"/>
          <p:cNvSpPr/>
          <p:nvPr/>
        </p:nvSpPr>
        <p:spPr>
          <a:xfrm>
            <a:off x="612648" y="3056128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煤炭、石油和天然气都属于化石能源。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7" name="QT_7_AN.49_1#7a657c8e8.bracket?pid=d52862885&amp;color=0,0,0&amp;vpa=20&amp;vtp=1"/>
          <p:cNvSpPr/>
          <p:nvPr/>
        </p:nvSpPr>
        <p:spPr>
          <a:xfrm>
            <a:off x="8052467" y="3042793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8" name="QT_7_BD.50_1#0ce12833c?pid=d52862885&amp;color=0,0,0&amp;vtp=1&amp;bbb=1"/>
          <p:cNvSpPr/>
          <p:nvPr/>
        </p:nvSpPr>
        <p:spPr>
          <a:xfrm>
            <a:off x="612648" y="367779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能源开发和利用时，必须考虑到对生态环境的保护。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9" name="QT_7_AN.51_1#0ce12833c.bracket?pid=d52862885&amp;color=0,0,0&amp;vpa=21&amp;vtp=1"/>
          <p:cNvSpPr/>
          <p:nvPr/>
        </p:nvSpPr>
        <p:spPr>
          <a:xfrm>
            <a:off x="9881267" y="3664458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9" grpId="0" build="p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6_BD.52_1#94a57f294?pid=bdb31bbd8&amp;color=0,0,0&amp;vtp=1&amp;bt=1&amp;bbb=1&amp;hb=1"/>
          <p:cNvSpPr/>
          <p:nvPr/>
        </p:nvSpPr>
        <p:spPr>
          <a:xfrm>
            <a:off x="612648" y="468000"/>
            <a:ext cx="10963656" cy="18635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随着社会的发展，人类对能源的需求越来越大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，能源消耗不但使自然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资源锐减而且带来了诸多环境问题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，如“温室效应”“酸雨”等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。如何看待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能源开发与社会发展需求之间的关系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2800" dirty="0"/>
          </a:p>
        </p:txBody>
      </p:sp>
      <p:sp>
        <p:nvSpPr>
          <p:cNvPr id="3" name="QO_6_AN.53_1#94a57f294?pid=bdb31bbd8&amp;color=0,0,0&amp;vtp=1&amp;bbb=1&amp;hb=1"/>
          <p:cNvSpPr/>
          <p:nvPr/>
        </p:nvSpPr>
        <p:spPr>
          <a:xfrm>
            <a:off x="612648" y="2392875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社会的发展需要能源的助力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，但是不能为了社会的发展而过度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地开发能源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，要遵循可持续发展的策略。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db905ed9?pid=1d93fdab9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典例精讲</a:t>
            </a:r>
            <a:endParaRPr lang="en-US" altLang="zh-CN" sz="3200" dirty="0"/>
          </a:p>
        </p:txBody>
      </p:sp>
      <p:sp>
        <p:nvSpPr>
          <p:cNvPr id="3" name="QC_5_BD.54_1#1c4e4cb94?pid=bdb905ed9&amp;color=0,0,0&amp;vtp=1&amp;bbb=1&amp;hb=1"/>
          <p:cNvSpPr/>
          <p:nvPr/>
        </p:nvSpPr>
        <p:spPr>
          <a:xfrm>
            <a:off x="612648" y="1181724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28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（2023浙江宁波高二期末）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随着时代的发展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，能源格局面临新的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机遇与挑战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下列关于能量和能源的说法正确的是(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4" name="QC_5_AN.55_1#1c4e4cb94.bracket?pid=bdb905ed9&amp;color=0,0,0&amp;vpa=22&amp;vtp=1"/>
          <p:cNvSpPr/>
          <p:nvPr/>
        </p:nvSpPr>
        <p:spPr>
          <a:xfrm>
            <a:off x="8712867" y="1816089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5" name="QC_5_BD.56_1#1c4e4cb94.choices?pid=bdb905ed9&amp;color=0,0,0&amp;vtp=1&amp;bbb=1"/>
          <p:cNvSpPr/>
          <p:nvPr/>
        </p:nvSpPr>
        <p:spPr>
          <a:xfrm>
            <a:off x="612648" y="2465133"/>
            <a:ext cx="10963656" cy="24967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由于自然界的能量是守恒的，所以不需要节约能源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在利用能源的过程中，能量在数量上逐渐减少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能量在转化过程中具有方向性，因此能源是有限的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核能是可再生能源，应大力开发和使用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AS.57_1#1c4e4cb94?pid=bdb905ed9&amp;color=0,0,0&amp;vtp=1&amp;bt=1&amp;bbb=1&amp;hb=1"/>
          <p:cNvSpPr/>
          <p:nvPr/>
        </p:nvSpPr>
        <p:spPr>
          <a:xfrm>
            <a:off x="612648" y="468000"/>
            <a:ext cx="10963656" cy="25109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自然界中的能量是守恒的，即能量在数量上是保持不变的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是由于能量在转化过程中具有方向性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，且随着能量的转化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，能源的品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质会降低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，所以人类可利用的能源是有限的，人类需要节约能源，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A、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错误，C正确；核能是不可再生能源，D错误。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a3d197d1d?sp=1&amp;pid=bdb905ed9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迁移应用</a:t>
            </a:r>
            <a:endParaRPr lang="en-US" altLang="zh-CN" sz="3000" dirty="0"/>
          </a:p>
        </p:txBody>
      </p:sp>
      <p:pic>
        <p:nvPicPr>
          <p:cNvPr id="3" name="QC_6_BD.58_1#b6e1d71e8?htil=3&amp;pid=a3d197d1d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33105" y="1122553"/>
            <a:ext cx="1834061" cy="1821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QC_6_BD.58_2#b6e1d71e8?htil=3&amp;sp=1&amp;pid=a3d197d1d&amp;color=0,0,0&amp;vtp=1&amp;bbb=1&amp;hb=1&amp;hs=1"/>
          <p:cNvSpPr/>
          <p:nvPr/>
        </p:nvSpPr>
        <p:spPr>
          <a:xfrm>
            <a:off x="612648" y="1135253"/>
            <a:ext cx="8110728" cy="18490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凡是能够提供某种形式的能量的物质，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统称为能源。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能源分类相关图”如图所示，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下列四组能源选项中，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全部符合图中阴影部分的能源是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C_6_AN.59_1#b6e1d71e8.bracket?pid=a3d197d1d&amp;color=0,0,0&amp;vpa=23&amp;vtp=1"/>
          <p:cNvSpPr/>
          <p:nvPr/>
        </p:nvSpPr>
        <p:spPr>
          <a:xfrm>
            <a:off x="6045866" y="2417318"/>
            <a:ext cx="51593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sz="2800" dirty="0"/>
          </a:p>
        </p:txBody>
      </p:sp>
      <p:sp>
        <p:nvSpPr>
          <p:cNvPr id="6" name="QC_6_BD.60_1#b6e1d71e8.choices?pid=a3d197d1d&amp;color=0,0,0&amp;vtp=1&amp;bbb=1&amp;hs=1"/>
          <p:cNvSpPr/>
          <p:nvPr/>
        </p:nvSpPr>
        <p:spPr>
          <a:xfrm>
            <a:off x="612648" y="3055493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latinLnBrk="1">
              <a:lnSpc>
                <a:spcPts val="5100"/>
              </a:lnSpc>
              <a:tabLst>
                <a:tab pos="5589778" algn="l"/>
              </a:tabLst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煤炭、石油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、沼气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水能、生物能、天然气</a:t>
            </a:r>
            <a:endParaRPr lang="en-US" altLang="zh-CN" sz="2800" dirty="0"/>
          </a:p>
          <a:p>
            <a:pPr latinLnBrk="1">
              <a:lnSpc>
                <a:spcPts val="4900"/>
              </a:lnSpc>
              <a:tabLst>
                <a:tab pos="5589778" algn="l"/>
              </a:tabLst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太阳能、风能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、海水温差能</a:t>
            </a:r>
            <a:r>
              <a:rPr lang="en-US" altLang="zh-CN" sz="2800" b="0" i="0" spc="-1030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地热能、海洋能、核能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1_1#ecd86b120?pid=a3d197d1d&amp;color=0,0,0&amp;vtp=1&amp;bt=1&amp;bbb=1"/>
          <p:cNvSpPr/>
          <p:nvPr/>
        </p:nvSpPr>
        <p:spPr>
          <a:xfrm>
            <a:off x="612648" y="466344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多选题关于能源的开发和利用，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下列观点正确的是(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3" name="QC_6_AN.62_1#ecd86b120.bracket?pid=a3d197d1d&amp;color=0,0,0&amp;vpa=24&amp;vtp=1&amp;bbb=1"/>
          <p:cNvSpPr/>
          <p:nvPr/>
        </p:nvSpPr>
        <p:spPr>
          <a:xfrm>
            <a:off x="8992267" y="453009"/>
            <a:ext cx="1030288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ACD</a:t>
            </a:r>
            <a:endParaRPr lang="en-US" altLang="zh-CN" sz="2800" dirty="0"/>
          </a:p>
        </p:txBody>
      </p:sp>
      <p:sp>
        <p:nvSpPr>
          <p:cNvPr id="4" name="QC_6_BD.63_1#ecd86b120.choices?pid=a3d197d1d&amp;color=0,0,0&amp;vtp=1&amp;bbb=1"/>
          <p:cNvSpPr/>
          <p:nvPr/>
        </p:nvSpPr>
        <p:spPr>
          <a:xfrm>
            <a:off x="612648" y="1101153"/>
            <a:ext cx="10963656" cy="24967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能源是有限的，无节制地使用常规能源，是一种盲目的短期行为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根据能量守恒定律，能源是取之不尽、用之不竭的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能源的开发和利用必须同时考虑其对生态环境的影响</a:t>
            </a:r>
            <a:endParaRPr lang="en-US" altLang="zh-CN" sz="2800" dirty="0"/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2800" b="0" i="0" dirty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不断开发新能源是缓解能源危机、加强环境保护的重要途径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_BD#f69f2fba0?pid=efdab8345&amp;color=0,0,0&amp;vtp=1&amp;bt=1&amp;bbb=1&amp;hb=1"/>
          <p:cNvSpPr/>
          <p:nvPr/>
        </p:nvSpPr>
        <p:spPr>
          <a:xfrm>
            <a:off x="612648" y="468000"/>
            <a:ext cx="10963656" cy="44543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课时学习素养目标：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1.理解能量守恒定律，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会用能量守恒的观点分析、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解决一些实际问题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。（科学思维）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.理解能量转移或转化的方向性，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了解什么是能量耗散和能源品质降低。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.了解能源的分类与应用。（物理观念）</a:t>
            </a:r>
            <a:endParaRPr lang="en-US" altLang="zh-CN" sz="2800" dirty="0"/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.认识当前环境问题，增强环境保护和可持续发展的意识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。（科学态度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与责任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split dir="in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_1#目录1:8d039c39e?lid=8d039c39e&amp;cid=8d039c39e&amp;vtp=1" descr="preencoded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2468880"/>
            <a:ext cx="429768" cy="429768"/>
          </a:xfrm>
          <a:prstGeom prst="rect">
            <a:avLst/>
          </a:prstGeom>
        </p:spPr>
      </p:pic>
      <p:sp>
        <p:nvSpPr>
          <p:cNvPr id="3" name="C_1#目录1:8d039c39e?lid=8d039c39e&amp;cid=8d039c39e&amp;vtp=1&amp;bt=1&amp;bbb=1">
            <a:hlinkClick r:id="rId3" action="ppaction://hlinksldjump"/>
          </p:cNvPr>
          <p:cNvSpPr/>
          <p:nvPr/>
        </p:nvSpPr>
        <p:spPr>
          <a:xfrm>
            <a:off x="3675888" y="2432304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800"/>
              </a:lnSpc>
            </a:pPr>
            <a:r>
              <a:rPr lang="en-US" altLang="zh-CN" sz="30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30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能量转移或转化的方向性</a:t>
            </a:r>
            <a:endParaRPr lang="en-US" altLang="zh-CN" sz="3000" dirty="0"/>
          </a:p>
        </p:txBody>
      </p:sp>
      <p:pic>
        <p:nvPicPr>
          <p:cNvPr id="4" name="C_1#目录1:8d039c39e?lid=1d93fdab9&amp;cid=1d93fdab9&amp;vtp=1" descr="preencoded.png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3824" y="3401568"/>
            <a:ext cx="429768" cy="429768"/>
          </a:xfrm>
          <a:prstGeom prst="rect">
            <a:avLst/>
          </a:prstGeom>
        </p:spPr>
      </p:pic>
      <p:sp>
        <p:nvSpPr>
          <p:cNvPr id="5" name="C_1#目录1:8d039c39e?lid=1d93fdab9&amp;cid=1d93fdab9&amp;vtp=1&amp;bbb=1">
            <a:hlinkClick r:id="rId5" action="ppaction://hlinksldjump"/>
          </p:cNvPr>
          <p:cNvSpPr/>
          <p:nvPr/>
        </p:nvSpPr>
        <p:spPr>
          <a:xfrm>
            <a:off x="3675888" y="3364992"/>
            <a:ext cx="8101584" cy="50292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marL="72000" algn="l" latinLnBrk="1">
              <a:lnSpc>
                <a:spcPts val="3800"/>
              </a:lnSpc>
            </a:pPr>
            <a:r>
              <a:rPr lang="en-US" altLang="zh-CN" sz="30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任务学习二</a:t>
            </a:r>
            <a:r>
              <a:rPr lang="en-US" altLang="zh-CN" sz="30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能源的分类与应用</a:t>
            </a:r>
            <a:r>
              <a:rPr lang="en-US" altLang="zh-CN" sz="3000" b="0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3000" b="0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能源与社会发展</a:t>
            </a:r>
            <a:endParaRPr lang="en-US" altLang="zh-CN" sz="3000" dirty="0"/>
          </a:p>
        </p:txBody>
      </p:sp>
    </p:spTree>
  </p:cSld>
  <p:clrMapOvr>
    <a:masterClrMapping/>
  </p:clrMapOvr>
  <p:transition>
    <p:split dir="in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8d039c39e.fixed?pid=efdab8345&amp;color=0,173,163&amp;vtp=1&amp;bbb=1"/>
          <p:cNvSpPr/>
          <p:nvPr/>
        </p:nvSpPr>
        <p:spPr>
          <a:xfrm>
            <a:off x="1417320" y="2267712"/>
            <a:ext cx="9363456" cy="1115568"/>
          </a:xfrm>
          <a:prstGeom prst="rect">
            <a:avLst/>
          </a:prstGeom>
          <a:noFill/>
          <a:ln/>
        </p:spPr>
        <p:txBody>
          <a:bodyPr wrap="none" lIns="0" tIns="0" rIns="0" bIns="0" rtlCol="0" anchor="b"/>
          <a:lstStyle/>
          <a:p>
            <a:pPr algn="ctr" latinLnBrk="1">
              <a:lnSpc>
                <a:spcPts val="5000"/>
              </a:lnSpc>
            </a:pP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任务学习一</a:t>
            </a:r>
            <a:r>
              <a:rPr lang="en-US" altLang="zh-CN" sz="4000" b="1" i="0" dirty="0">
                <a:solidFill>
                  <a:srgbClr val="00ADA3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00ADA3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能量转移或转化的方向性</a:t>
            </a:r>
            <a:endParaRPr lang="en-US" altLang="zh-CN" sz="4000" dirty="0"/>
          </a:p>
        </p:txBody>
      </p:sp>
      <p:sp>
        <p:nvSpPr>
          <p:cNvPr id="3" name="C_3#8d039c39e"/>
          <p:cNvSpPr/>
          <p:nvPr/>
        </p:nvSpPr>
        <p:spPr>
          <a:xfrm>
            <a:off x="1618488" y="3419856"/>
            <a:ext cx="8961120" cy="9144"/>
          </a:xfrm>
          <a:prstGeom prst="line">
            <a:avLst/>
          </a:prstGeom>
          <a:noFill/>
          <a:ln w="28575">
            <a:solidFill>
              <a:srgbClr val="00ADA3"/>
            </a:solidFill>
            <a:prstDash val="solid"/>
          </a:ln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>
    <p:split dir="in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QO_4_BD.1_1#51e052045?htil=1&amp;pid=8d039c39e&amp;color=0,0,0&amp;vtp=1&amp;hs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32520" y="468000"/>
            <a:ext cx="2458828" cy="2466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QO_4_BD.1_2#51e052045?htil=1&amp;pid=8d039c39e&amp;color=0,0,0&amp;vtp=1&amp;bt=1&amp;bbb=1&amp;hb=1&amp;hs=1"/>
          <p:cNvSpPr/>
          <p:nvPr/>
        </p:nvSpPr>
        <p:spPr>
          <a:xfrm>
            <a:off x="612648" y="480699"/>
            <a:ext cx="8010144" cy="25112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我们知道，内能、光能、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机械能可以转化为电能，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而电能也可以转化为光能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、机械能、内能</a:t>
            </a:r>
            <a:r>
              <a:rPr lang="en-US" altLang="zh-CN" sz="2800" b="0" i="0">
                <a:solidFill>
                  <a:srgbClr val="00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既然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能量是守恒的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，总量保持不变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，而且不同能量之间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可以相互转化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，为什么我们还要节约能源呢？</a:t>
            </a:r>
            <a:endParaRPr lang="en-US" altLang="zh-CN" sz="2800" dirty="0"/>
          </a:p>
        </p:txBody>
      </p:sp>
      <p:sp>
        <p:nvSpPr>
          <p:cNvPr id="4" name="QO_4_AN.2_1#51e052045?pid=8d039c39e&amp;color=0,0,0&amp;vtp=1&amp;bbb=1&amp;hb=1&amp;hs=1"/>
          <p:cNvSpPr/>
          <p:nvPr/>
        </p:nvSpPr>
        <p:spPr>
          <a:xfrm>
            <a:off x="612648" y="3041019"/>
            <a:ext cx="10963656" cy="12158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[答案]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虽然能量的总量没有减少</a:t>
            </a: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，但能量从便于利用的形式转化为不</a:t>
            </a:r>
          </a:p>
          <a:p>
            <a:pPr latinLnBrk="1">
              <a:lnSpc>
                <a:spcPts val="5000"/>
              </a:lnSpc>
            </a:pPr>
            <a:r>
              <a:rPr lang="en-US" altLang="zh-CN" sz="2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便于利用的形式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，可利用的能源减少，因此我们仍要节约能源。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dce442d0?pid=8d039c39e&amp;color=0,0,0&amp;vtp=1&amp;bt=1&amp;bbb=1"/>
          <p:cNvSpPr/>
          <p:nvPr/>
        </p:nvSpPr>
        <p:spPr>
          <a:xfrm>
            <a:off x="612648" y="466344"/>
            <a:ext cx="10963656" cy="10779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600"/>
              </a:lnSpc>
            </a:pPr>
            <a:r>
              <a:rPr lang="en-US" altLang="zh-CN" sz="32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新知梳理</a:t>
            </a:r>
            <a:endParaRPr lang="en-US" altLang="zh-CN" sz="3200" dirty="0"/>
          </a:p>
        </p:txBody>
      </p:sp>
      <p:sp>
        <p:nvSpPr>
          <p:cNvPr id="3" name="P_5_BD#c48abab78?sp=1&amp;pid=adce442d0&amp;color=0,0,0&amp;vtp=1&amp;bbb=1&amp;hb=1"/>
          <p:cNvSpPr/>
          <p:nvPr/>
        </p:nvSpPr>
        <p:spPr>
          <a:xfrm>
            <a:off x="612648" y="1181724"/>
            <a:ext cx="10963656" cy="380663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1.能量守恒定律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：能量既不会凭空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，也不会凭空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，它只能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从一种形式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为其他形式，或者从一个物体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到别的物体，</a:t>
            </a:r>
          </a:p>
          <a:p>
            <a:pPr latinLnBrk="1">
              <a:lnSpc>
                <a:spcPts val="51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在转化或转移的过程中，能量的总量</a:t>
            </a:r>
            <a:r>
              <a:rPr lang="en-US" altLang="zh-CN" sz="280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1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2.能量转移或转化的方向性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：一切与热现象有关的宏观自然过程都是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的，这个过程可以向一个方向自发地进行，但是向相反的方</a:t>
            </a:r>
          </a:p>
          <a:p>
            <a:pPr marL="0" marR="0" lvl="0" indent="0" algn="l" defTabSz="914400" rtl="0" eaLnBrk="1" fontAlgn="auto" latinLnBrk="1" hangingPunct="1">
              <a:lnSpc>
                <a:spcPts val="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向却不能自发地进行。</a:t>
            </a:r>
            <a:endParaRPr lang="en-US" altLang="zh-CN" sz="2800" dirty="0"/>
          </a:p>
        </p:txBody>
      </p:sp>
      <p:sp>
        <p:nvSpPr>
          <p:cNvPr id="5" name="P_5_AN.3_1#c48abab78.blank?pid=adce442d0&amp;color=0,0,0&amp;vpa=1&amp;vtp=1&amp;bbb=1"/>
          <p:cNvSpPr/>
          <p:nvPr/>
        </p:nvSpPr>
        <p:spPr>
          <a:xfrm>
            <a:off x="5868066" y="11512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产生</a:t>
            </a:r>
            <a:endParaRPr lang="en-US" altLang="zh-CN" sz="2800" dirty="0"/>
          </a:p>
        </p:txBody>
      </p:sp>
      <p:sp>
        <p:nvSpPr>
          <p:cNvPr id="6" name="P_5_AN.4_1#c48abab78.blank?pid=adce442d0&amp;color=0,0,0&amp;vpa=2&amp;vtp=1&amp;bbb=1"/>
          <p:cNvSpPr/>
          <p:nvPr/>
        </p:nvSpPr>
        <p:spPr>
          <a:xfrm>
            <a:off x="9068467" y="11512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消失</a:t>
            </a:r>
            <a:endParaRPr lang="en-US" altLang="zh-CN" sz="2800" dirty="0"/>
          </a:p>
        </p:txBody>
      </p:sp>
      <p:sp>
        <p:nvSpPr>
          <p:cNvPr id="7" name="P_5_AN.5_1#c48abab78.blank?pid=adce442d0&amp;color=0,0,0&amp;vpa=3&amp;vtp=1&amp;bbb=1"/>
          <p:cNvSpPr/>
          <p:nvPr/>
        </p:nvSpPr>
        <p:spPr>
          <a:xfrm>
            <a:off x="2400967" y="17989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转化</a:t>
            </a:r>
            <a:endParaRPr lang="en-US" altLang="zh-CN" sz="2800" dirty="0"/>
          </a:p>
        </p:txBody>
      </p:sp>
      <p:sp>
        <p:nvSpPr>
          <p:cNvPr id="8" name="P_5_AN.6_1#c48abab78.blank?pid=adce442d0&amp;color=0,0,0&amp;vpa=4&amp;vtp=1&amp;bbb=1"/>
          <p:cNvSpPr/>
          <p:nvPr/>
        </p:nvSpPr>
        <p:spPr>
          <a:xfrm>
            <a:off x="8090567" y="1798944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转移</a:t>
            </a:r>
            <a:endParaRPr lang="en-US" altLang="zh-CN" sz="2800" dirty="0"/>
          </a:p>
        </p:txBody>
      </p:sp>
      <p:sp>
        <p:nvSpPr>
          <p:cNvPr id="9" name="P_5_AN.7_1#c48abab78.blank?pid=adce442d0&amp;color=0,0,0&amp;vpa=5&amp;vtp=1&amp;bbb=1"/>
          <p:cNvSpPr/>
          <p:nvPr/>
        </p:nvSpPr>
        <p:spPr>
          <a:xfrm>
            <a:off x="6312566" y="2446644"/>
            <a:ext cx="1687513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保持不变</a:t>
            </a:r>
            <a:endParaRPr lang="en-US" altLang="zh-CN" sz="2800" dirty="0"/>
          </a:p>
        </p:txBody>
      </p:sp>
      <p:sp>
        <p:nvSpPr>
          <p:cNvPr id="10" name="P_5_AN.8_1#c48abab78.blank?pid=adce442d0&amp;color=0,0,0&amp;vpa=6&amp;vtp=1&amp;bbb=1"/>
          <p:cNvSpPr/>
          <p:nvPr/>
        </p:nvSpPr>
        <p:spPr>
          <a:xfrm>
            <a:off x="622967" y="3742044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不可逆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c48abab78?sp=1&amp;pid=adce442d0&amp;color=0,0,0&amp;vtp=1&amp;bt=1&amp;bbb=1"/>
          <p:cNvSpPr/>
          <p:nvPr/>
        </p:nvSpPr>
        <p:spPr>
          <a:xfrm>
            <a:off x="612648" y="468000"/>
            <a:ext cx="10963656" cy="50875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1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800" b="1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.能量耗散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（1）定义：在能量转化过程中流散到周围环境中的内能很难再收集起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来重新利用的现象。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（2）节约能源的根本原因：在能源的利用过程中，能量在数量上虽未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减少，但在可利用的品质上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了，从便于利用的能源变成不便于</a:t>
            </a: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利用的能源。</a:t>
            </a:r>
            <a:endParaRPr kumimoji="0" lang="en-US" altLang="zh-CN" sz="2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5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（3）能量的耗散是从能量转化的角度反映出自然界中的宏观过程具有</a:t>
            </a:r>
          </a:p>
          <a:p>
            <a:pPr marL="0" marR="0" lvl="0" indent="0" algn="l" defTabSz="914400" rtl="0" eaLnBrk="1" fontAlgn="auto" latinLnBrk="1" hangingPunct="1">
              <a:lnSpc>
                <a:spcPts val="4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kumimoji="0" lang="en-US" altLang="zh-CN" sz="2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2800" dirty="0"/>
          </a:p>
        </p:txBody>
      </p:sp>
      <p:sp>
        <p:nvSpPr>
          <p:cNvPr id="6" name="P_5_AN.9_1#c48abab78.blank?pid=adce442d0&amp;color=0,0,0&amp;vpa=7&amp;vtp=1&amp;bbb=1"/>
          <p:cNvSpPr/>
          <p:nvPr/>
        </p:nvSpPr>
        <p:spPr>
          <a:xfrm>
            <a:off x="4890166" y="3028320"/>
            <a:ext cx="973138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降低</a:t>
            </a:r>
            <a:endParaRPr lang="en-US" altLang="zh-CN" sz="2800" dirty="0"/>
          </a:p>
        </p:txBody>
      </p:sp>
      <p:sp>
        <p:nvSpPr>
          <p:cNvPr id="7" name="P_5_AN.10_1#c48abab78.blank?pid=adce442d0&amp;color=0,0,0&amp;vpa=8&amp;vtp=1&amp;bbb=1"/>
          <p:cNvSpPr/>
          <p:nvPr/>
        </p:nvSpPr>
        <p:spPr>
          <a:xfrm>
            <a:off x="622967" y="4950465"/>
            <a:ext cx="1330325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方向性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34d2a5853?pid=adce442d0&amp;color=0,0,0&amp;vtp=1&amp;bt=1&amp;bbb=1"/>
          <p:cNvSpPr/>
          <p:nvPr/>
        </p:nvSpPr>
        <p:spPr>
          <a:xfrm>
            <a:off x="612648" y="466344"/>
            <a:ext cx="10963656" cy="10414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300"/>
              </a:lnSpc>
            </a:pPr>
            <a:r>
              <a:rPr lang="en-US" altLang="zh-CN" sz="3000" b="1" i="0" dirty="0">
                <a:solidFill>
                  <a:srgbClr val="000000"/>
                </a:solidFill>
                <a:latin typeface="Times New Roman" pitchFamily="34" charset="0"/>
                <a:ea typeface="Microsoft Yahei" pitchFamily="34" charset="-122"/>
                <a:cs typeface="Times New Roman" pitchFamily="34" charset="-120"/>
              </a:rPr>
              <a:t>思考交流</a:t>
            </a:r>
            <a:endParaRPr lang="en-US" altLang="zh-CN" sz="3000" dirty="0"/>
          </a:p>
        </p:txBody>
      </p:sp>
      <p:sp>
        <p:nvSpPr>
          <p:cNvPr id="3" name="QO_6_BD.11_1#44607d8d6?pid=34d2a5853&amp;color=0,0,0&amp;vtp=1&amp;bbb=1"/>
          <p:cNvSpPr/>
          <p:nvPr/>
        </p:nvSpPr>
        <p:spPr>
          <a:xfrm>
            <a:off x="612648" y="1139952"/>
            <a:ext cx="10963656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判断下列说法正误。</a:t>
            </a:r>
            <a:endParaRPr lang="en-US" altLang="zh-CN" sz="2800" dirty="0"/>
          </a:p>
        </p:txBody>
      </p:sp>
      <p:sp>
        <p:nvSpPr>
          <p:cNvPr id="4" name="QT_7_BD.12_1#7f1d3b83b?pid=44607d8d6&amp;color=0,0,0&amp;vtp=1&amp;bbb=1&amp;hb=1"/>
          <p:cNvSpPr/>
          <p:nvPr/>
        </p:nvSpPr>
        <p:spPr>
          <a:xfrm>
            <a:off x="612648" y="1782318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能量不能创造，不能再生，只能进行转化或转移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，且能量间的转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化或转移具有方向性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5" name="QT_7_AN.13_1#7f1d3b83b.bracket?pid=44607d8d6&amp;color=0,0,0&amp;vpa=9&amp;vtp=1"/>
          <p:cNvSpPr/>
          <p:nvPr/>
        </p:nvSpPr>
        <p:spPr>
          <a:xfrm>
            <a:off x="4394866" y="2416683"/>
            <a:ext cx="454025" cy="56781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50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√</a:t>
            </a:r>
            <a:endParaRPr lang="en-US" altLang="zh-CN" sz="2800" dirty="0"/>
          </a:p>
        </p:txBody>
      </p:sp>
      <p:sp>
        <p:nvSpPr>
          <p:cNvPr id="6" name="QT_7_BD.14_1#7e05376e4?pid=44607d8d6&amp;color=0,0,0&amp;vtp=1&amp;bbb=1&amp;hb=1"/>
          <p:cNvSpPr/>
          <p:nvPr/>
        </p:nvSpPr>
        <p:spPr>
          <a:xfrm>
            <a:off x="612648" y="3063938"/>
            <a:ext cx="10963656" cy="12013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5100"/>
              </a:lnSpc>
            </a:pPr>
            <a:r>
              <a:rPr lang="en-US" altLang="zh-CN" sz="2800" b="0" i="0" dirty="0">
                <a:solidFill>
                  <a:srgbClr val="00ADA3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热量可以自发地由高温物体传向低温物体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，也可以自发地从低温</a:t>
            </a:r>
          </a:p>
          <a:p>
            <a:pPr latinLnBrk="1">
              <a:lnSpc>
                <a:spcPts val="4900"/>
              </a:lnSpc>
            </a:pP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物体传向高温物体</a:t>
            </a:r>
            <a:r>
              <a:rPr lang="en-US" altLang="zh-CN" sz="2800" b="0" i="0" dirty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(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1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</a:t>
            </a:r>
            <a:r>
              <a:rPr lang="en-US" altLang="zh-CN" sz="2800" b="0" i="0">
                <a:solidFill>
                  <a:srgbClr val="00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2800" b="0" i="0">
                <a:solidFill>
                  <a:srgbClr val="00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2800" dirty="0"/>
          </a:p>
        </p:txBody>
      </p:sp>
      <p:sp>
        <p:nvSpPr>
          <p:cNvPr id="7" name="QT_7_AN.15_1#7e05376e4.bracket?pid=44607d8d6&amp;color=0,0,0&amp;vpa=10&amp;vtp=1"/>
          <p:cNvSpPr/>
          <p:nvPr/>
        </p:nvSpPr>
        <p:spPr>
          <a:xfrm>
            <a:off x="4318666" y="3698303"/>
            <a:ext cx="615950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KaiTi" pitchFamily="34" charset="-122"/>
                <a:cs typeface="Times New Roman" pitchFamily="34" charset="-120"/>
              </a:rPr>
              <a:t>×</a:t>
            </a:r>
            <a:endParaRPr lang="en-US" altLang="zh-CN" sz="2800" dirty="0"/>
          </a:p>
        </p:txBody>
      </p:sp>
      <p:sp>
        <p:nvSpPr>
          <p:cNvPr id="8" name="QT_7_AS.16_1#7e05376e4?pid=44607d8d6&amp;color=0,0,0&amp;vtp=1&amp;bbb=1"/>
          <p:cNvSpPr/>
          <p:nvPr/>
        </p:nvSpPr>
        <p:spPr>
          <a:xfrm>
            <a:off x="612648" y="4333113"/>
            <a:ext cx="10963656" cy="55365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 latinLnBrk="1">
              <a:lnSpc>
                <a:spcPts val="4900"/>
              </a:lnSpc>
            </a:pPr>
            <a:r>
              <a:rPr lang="en-US" altLang="zh-CN" sz="2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2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热量不能自发地从低温物体传向高温物体。</a:t>
            </a:r>
            <a:endParaRPr lang="en-US" altLang="zh-CN" sz="2800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918</Words>
  <Application>Microsoft Office PowerPoint</Application>
  <PresentationFormat>宽屏</PresentationFormat>
  <Paragraphs>209</Paragraphs>
  <Slides>30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37" baseType="lpstr">
      <vt:lpstr>华文细黑</vt:lpstr>
      <vt:lpstr>SimSun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2024-05-07T09:02:50Z</dcterms:created>
  <dcterms:modified xsi:type="dcterms:W3CDTF">2024-05-07T09:04:01Z</dcterms:modified>
  <cp:category/>
  <cp:contentStatus/>
</cp:coreProperties>
</file>